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9" d="100"/>
          <a:sy n="69" d="100"/>
        </p:scale>
        <p:origin x="2114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4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1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D750C-F334-48BB-A9D0-83D94537BD79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10F39-D9FC-4FDC-A814-9E9EDE96F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" Type="http://schemas.openxmlformats.org/officeDocument/2006/relationships/hyperlink" Target="https://mandyrafferty.github.io/myprojects/jamming-wrist-brace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ndyrafferty.github.io/myprojects/salt-robot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5" Type="http://schemas.openxmlformats.org/officeDocument/2006/relationships/hyperlink" Target="https://mandyrafferty.github.io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openxmlformats.org/officeDocument/2006/relationships/hyperlink" Target="https://www.linkedin.com/in/mandyrafferty/" TargetMode="External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1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mandyrafferty.github.io/myprojects/trajectory-visualizer/" TargetMode="External"/><Relationship Id="rId16" Type="http://schemas.openxmlformats.org/officeDocument/2006/relationships/hyperlink" Target="https://mandyrafferty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hyperlink" Target="https://mandyrafferty.github.io/myprojects/bike-wrench/" TargetMode="External"/><Relationship Id="rId15" Type="http://schemas.openxmlformats.org/officeDocument/2006/relationships/image" Target="../media/image10.svg"/><Relationship Id="rId10" Type="http://schemas.openxmlformats.org/officeDocument/2006/relationships/hyperlink" Target="https://www.linkedin.com/in/mandyrafferty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9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12" Type="http://schemas.openxmlformats.org/officeDocument/2006/relationships/image" Target="../media/image8.svg"/><Relationship Id="rId17" Type="http://schemas.openxmlformats.org/officeDocument/2006/relationships/image" Target="../media/image12.svg"/><Relationship Id="rId2" Type="http://schemas.openxmlformats.org/officeDocument/2006/relationships/hyperlink" Target="https://mandyrafferty.github.io/myprojects/DIY-jewelrybox/" TargetMode="Externa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ndyrafferty.github.io/myprojects/DIY-multipurpose-packaging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21.jpeg"/><Relationship Id="rId15" Type="http://schemas.openxmlformats.org/officeDocument/2006/relationships/hyperlink" Target="https://mandyrafferty.github.io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hyperlink" Target="https://www.linkedin.com/in/mandyrafferty/" TargetMode="External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hlinkClick r:id="rId2"/>
            <a:extLst>
              <a:ext uri="{FF2B5EF4-FFF2-40B4-BE49-F238E27FC236}">
                <a16:creationId xmlns:a16="http://schemas.microsoft.com/office/drawing/2014/main" id="{BCE6C561-646E-EC4E-18D6-8CA0B0A56418}"/>
              </a:ext>
            </a:extLst>
          </p:cNvPr>
          <p:cNvSpPr/>
          <p:nvPr/>
        </p:nvSpPr>
        <p:spPr>
          <a:xfrm>
            <a:off x="342900" y="1188720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Granular Jamming Wrist Brace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DD327C-3F08-E79D-04AE-086967EBC58C}"/>
              </a:ext>
            </a:extLst>
          </p:cNvPr>
          <p:cNvSpPr txBox="1"/>
          <p:nvPr/>
        </p:nvSpPr>
        <p:spPr>
          <a:xfrm>
            <a:off x="342900" y="3870428"/>
            <a:ext cx="21463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Design and fabricate a wrist brace that uses </a:t>
            </a:r>
            <a:r>
              <a:rPr lang="en-US" sz="1100" b="1" dirty="0"/>
              <a:t>granular jamming </a:t>
            </a:r>
            <a:r>
              <a:rPr lang="en-US" sz="1100" dirty="0"/>
              <a:t>to improve traditional casts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Perform initial research to </a:t>
            </a:r>
            <a:r>
              <a:rPr lang="en-US" sz="1100" b="1" dirty="0"/>
              <a:t>analyze</a:t>
            </a:r>
            <a:r>
              <a:rPr lang="en-US" sz="1100" dirty="0"/>
              <a:t> customer needs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9DA5A-0EE2-685F-E743-93DA842A9A23}"/>
              </a:ext>
            </a:extLst>
          </p:cNvPr>
          <p:cNvSpPr txBox="1"/>
          <p:nvPr/>
        </p:nvSpPr>
        <p:spPr>
          <a:xfrm>
            <a:off x="2489200" y="3870428"/>
            <a:ext cx="22453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Prototyped a </a:t>
            </a:r>
            <a:r>
              <a:rPr lang="en-US" sz="1100" b="1" dirty="0"/>
              <a:t>four-layer cast </a:t>
            </a:r>
            <a:r>
              <a:rPr lang="en-US" sz="1100" dirty="0"/>
              <a:t>to maximize user comfort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Conducted </a:t>
            </a:r>
            <a:r>
              <a:rPr lang="en-US" sz="1100" b="1" dirty="0"/>
              <a:t>three-point bend tests </a:t>
            </a:r>
            <a:r>
              <a:rPr lang="en-US" sz="1100" dirty="0"/>
              <a:t>on jamming layer to evaluate cast mechanical properties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45D5EE-10B9-4429-A5A2-53AED49AFA53}"/>
              </a:ext>
            </a:extLst>
          </p:cNvPr>
          <p:cNvSpPr txBox="1"/>
          <p:nvPr/>
        </p:nvSpPr>
        <p:spPr>
          <a:xfrm>
            <a:off x="4734560" y="3870428"/>
            <a:ext cx="27139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The </a:t>
            </a:r>
            <a:r>
              <a:rPr lang="en-US" sz="1100" b="1" dirty="0"/>
              <a:t>Young’s modulus </a:t>
            </a:r>
            <a:r>
              <a:rPr lang="en-US" sz="1100" dirty="0"/>
              <a:t>of the design </a:t>
            </a:r>
            <a:r>
              <a:rPr lang="en-US" sz="1100" b="1" dirty="0"/>
              <a:t>increased</a:t>
            </a:r>
            <a:r>
              <a:rPr lang="en-US" sz="1100" dirty="0"/>
              <a:t> by approximately 47 times when in the rigid state compared to the soft state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Rigid state demonstrated </a:t>
            </a:r>
            <a:r>
              <a:rPr lang="en-US" sz="1100" b="1" dirty="0"/>
              <a:t>improved impact resistance</a:t>
            </a:r>
          </a:p>
        </p:txBody>
      </p:sp>
      <p:pic>
        <p:nvPicPr>
          <p:cNvPr id="40" name="Picture 39" descr="A piece of paper with a tube attached to it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40945FA8-6AD7-3432-5267-F7B9D75C9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5" b="3379"/>
          <a:stretch>
            <a:fillRect/>
          </a:stretch>
        </p:blipFill>
        <p:spPr>
          <a:xfrm>
            <a:off x="618408" y="1686909"/>
            <a:ext cx="1860383" cy="2103120"/>
          </a:xfrm>
          <a:prstGeom prst="rect">
            <a:avLst/>
          </a:prstGeom>
        </p:spPr>
      </p:pic>
      <p:pic>
        <p:nvPicPr>
          <p:cNvPr id="49" name="Picture 48" descr="A blue and black vest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B198D8B2-75AB-CD17-2CAD-070A3791B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73" y="1686909"/>
            <a:ext cx="2103120" cy="2103120"/>
          </a:xfrm>
          <a:prstGeom prst="rect">
            <a:avLst/>
          </a:prstGeom>
        </p:spPr>
      </p:pic>
      <p:pic>
        <p:nvPicPr>
          <p:cNvPr id="51" name="Picture 50" descr="A close-up of a bag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DAB7B321-B605-7B33-FF23-FC0B680D7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72" y="1686909"/>
            <a:ext cx="2103120" cy="2103120"/>
          </a:xfrm>
          <a:prstGeom prst="rect">
            <a:avLst/>
          </a:prstGeom>
        </p:spPr>
      </p:pic>
      <p:sp>
        <p:nvSpPr>
          <p:cNvPr id="35" name="Rectangle 34">
            <a:hlinkClick r:id="rId6"/>
            <a:extLst>
              <a:ext uri="{FF2B5EF4-FFF2-40B4-BE49-F238E27FC236}">
                <a16:creationId xmlns:a16="http://schemas.microsoft.com/office/drawing/2014/main" id="{9B9A8B81-CF9E-42AC-D635-96EF93411604}"/>
              </a:ext>
            </a:extLst>
          </p:cNvPr>
          <p:cNvSpPr/>
          <p:nvPr/>
        </p:nvSpPr>
        <p:spPr>
          <a:xfrm>
            <a:off x="342900" y="5394960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Semi-Autonomous Salt Spraying Robot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59F447-01D9-C203-94AB-E1EA07EAF112}"/>
              </a:ext>
            </a:extLst>
          </p:cNvPr>
          <p:cNvSpPr txBox="1"/>
          <p:nvPr/>
        </p:nvSpPr>
        <p:spPr>
          <a:xfrm>
            <a:off x="342900" y="8046188"/>
            <a:ext cx="19024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Develop a </a:t>
            </a:r>
            <a:r>
              <a:rPr lang="en-US" sz="1100" b="1" dirty="0"/>
              <a:t>mechatronic</a:t>
            </a:r>
            <a:r>
              <a:rPr lang="en-US" sz="1100" dirty="0"/>
              <a:t> system that addresses labor-intensive application of de-icing materials in harsh winter weather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A94A6-20D8-921E-C28D-221F62DF94F0}"/>
              </a:ext>
            </a:extLst>
          </p:cNvPr>
          <p:cNvSpPr txBox="1"/>
          <p:nvPr/>
        </p:nvSpPr>
        <p:spPr>
          <a:xfrm>
            <a:off x="2245360" y="8046188"/>
            <a:ext cx="271272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/>
              <a:t>Translated customer needs </a:t>
            </a:r>
            <a:r>
              <a:rPr lang="en-US" sz="1100" dirty="0"/>
              <a:t>into product specifications to ensure final product met expectations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Created a decision matrix to finalize the most </a:t>
            </a:r>
            <a:r>
              <a:rPr lang="en-US" sz="1100" b="1" dirty="0"/>
              <a:t>optimal design concepts </a:t>
            </a:r>
            <a:r>
              <a:rPr lang="en-US" sz="1100" dirty="0"/>
              <a:t>to implement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DF5458-F057-2B24-A659-A883D8014E68}"/>
              </a:ext>
            </a:extLst>
          </p:cNvPr>
          <p:cNvSpPr txBox="1"/>
          <p:nvPr/>
        </p:nvSpPr>
        <p:spPr>
          <a:xfrm>
            <a:off x="4998721" y="8046188"/>
            <a:ext cx="24498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Developed a semi-autonomous de-icing robot with </a:t>
            </a:r>
            <a:r>
              <a:rPr lang="en-US" sz="1100" b="1" dirty="0"/>
              <a:t>remote-controlled</a:t>
            </a:r>
            <a:r>
              <a:rPr lang="en-US" sz="1100" dirty="0"/>
              <a:t> operation through a </a:t>
            </a:r>
            <a:r>
              <a:rPr lang="en-US" sz="1100" b="1" dirty="0"/>
              <a:t>Bluetooth-connected</a:t>
            </a:r>
            <a:r>
              <a:rPr lang="en-US" sz="1100" dirty="0"/>
              <a:t> interface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Final product </a:t>
            </a:r>
            <a:r>
              <a:rPr lang="en-US" sz="1100" b="1" dirty="0"/>
              <a:t>featured</a:t>
            </a:r>
            <a:r>
              <a:rPr lang="en-US" sz="1100" dirty="0"/>
              <a:t>: obstacle detection, stair coverage, ground coverage, ability to traverse slopes, and emergency stop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pic>
        <p:nvPicPr>
          <p:cNvPr id="42" name="Picture 41" descr="A machine with a red button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1D79407C-8ED6-B7EA-9389-4A6D73B3E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t="9736" r="9887" b="9736"/>
          <a:stretch>
            <a:fillRect/>
          </a:stretch>
        </p:blipFill>
        <p:spPr>
          <a:xfrm>
            <a:off x="871023" y="5955278"/>
            <a:ext cx="2589112" cy="1949202"/>
          </a:xfrm>
          <a:prstGeom prst="rect">
            <a:avLst/>
          </a:prstGeom>
        </p:spPr>
      </p:pic>
      <p:pic>
        <p:nvPicPr>
          <p:cNvPr id="43" name="Picture 42" descr="A machine with wires and wheels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C7E1BEF3-F8CB-BFCE-47F3-84417D5E8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98" y="5878319"/>
            <a:ext cx="2600479" cy="21031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8955B87-6621-C7B8-DEE8-DE3B6C359F45}"/>
              </a:ext>
            </a:extLst>
          </p:cNvPr>
          <p:cNvSpPr/>
          <p:nvPr/>
        </p:nvSpPr>
        <p:spPr>
          <a:xfrm>
            <a:off x="114300" y="118873"/>
            <a:ext cx="7543800" cy="100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57BD6A-6FCE-B019-6323-7B940072EAC7}"/>
              </a:ext>
            </a:extLst>
          </p:cNvPr>
          <p:cNvSpPr txBox="1"/>
          <p:nvPr/>
        </p:nvSpPr>
        <p:spPr>
          <a:xfrm>
            <a:off x="114299" y="174226"/>
            <a:ext cx="4922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ptos Black" panose="020B0004020202020204" pitchFamily="34" charset="0"/>
              </a:rPr>
              <a:t>MANDY RAFFERTY</a:t>
            </a:r>
            <a:endParaRPr lang="en-US" sz="4000" dirty="0">
              <a:latin typeface="Aptos Black" panose="020B0004020202020204" pitchFamily="34" charset="0"/>
            </a:endParaRPr>
          </a:p>
          <a:p>
            <a:r>
              <a:rPr lang="en-US" sz="1200" b="1" dirty="0">
                <a:latin typeface="Aptos ExtraBold" panose="020F0502020204030204" pitchFamily="34" charset="0"/>
              </a:rPr>
              <a:t>MECHANICAL ENGINEERING AT CARNEGIE MELLON UNIVERSITY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AA9CBE-6B69-74E8-356D-116BAF5B417C}"/>
              </a:ext>
            </a:extLst>
          </p:cNvPr>
          <p:cNvSpPr txBox="1"/>
          <p:nvPr/>
        </p:nvSpPr>
        <p:spPr>
          <a:xfrm>
            <a:off x="5688330" y="105571"/>
            <a:ext cx="196977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(412) 342-8962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mraffert@andrew.cmu.edu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linkedin.com/in/mandyrafferty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mandyrafferty.github.io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EC781E-8E06-F5C7-1A88-3ABD0226AB4E}"/>
              </a:ext>
            </a:extLst>
          </p:cNvPr>
          <p:cNvGrpSpPr/>
          <p:nvPr/>
        </p:nvGrpSpPr>
        <p:grpSpPr>
          <a:xfrm>
            <a:off x="5542935" y="636524"/>
            <a:ext cx="210312" cy="210312"/>
            <a:chOff x="5542935" y="636524"/>
            <a:chExt cx="210312" cy="21031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D07098D-ECA6-9661-537B-175F524A3BA4}"/>
                </a:ext>
              </a:extLst>
            </p:cNvPr>
            <p:cNvSpPr/>
            <p:nvPr/>
          </p:nvSpPr>
          <p:spPr>
            <a:xfrm>
              <a:off x="5551157" y="646676"/>
              <a:ext cx="194733" cy="1947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hlinkClick r:id="rId9"/>
              <a:extLst>
                <a:ext uri="{FF2B5EF4-FFF2-40B4-BE49-F238E27FC236}">
                  <a16:creationId xmlns:a16="http://schemas.microsoft.com/office/drawing/2014/main" id="{C56D24AE-074D-FC98-8EA5-D99F8E50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2935" y="636524"/>
              <a:ext cx="210312" cy="210312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A8BD7E-AD8B-993D-54C8-DEF24DFC5804}"/>
              </a:ext>
            </a:extLst>
          </p:cNvPr>
          <p:cNvGrpSpPr/>
          <p:nvPr/>
        </p:nvGrpSpPr>
        <p:grpSpPr>
          <a:xfrm>
            <a:off x="5556651" y="421563"/>
            <a:ext cx="182880" cy="182880"/>
            <a:chOff x="3014980" y="2733040"/>
            <a:chExt cx="228600" cy="2286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023135-5F9A-3063-C838-F4085E61E986}"/>
                </a:ext>
              </a:extLst>
            </p:cNvPr>
            <p:cNvSpPr/>
            <p:nvPr/>
          </p:nvSpPr>
          <p:spPr>
            <a:xfrm>
              <a:off x="3014980" y="273304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Envelope with solid fill">
              <a:extLst>
                <a:ext uri="{FF2B5EF4-FFF2-40B4-BE49-F238E27FC236}">
                  <a16:creationId xmlns:a16="http://schemas.microsoft.com/office/drawing/2014/main" id="{DDD24197-0EEF-9DEC-322A-927FC946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573" t="18333" r="5573" b="18333"/>
            <a:stretch>
              <a:fillRect/>
            </a:stretch>
          </p:blipFill>
          <p:spPr>
            <a:xfrm>
              <a:off x="3037840" y="2780172"/>
              <a:ext cx="182880" cy="13035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7B13D1-B5AB-DAE7-5660-9A02A95D941D}"/>
              </a:ext>
            </a:extLst>
          </p:cNvPr>
          <p:cNvGrpSpPr/>
          <p:nvPr/>
        </p:nvGrpSpPr>
        <p:grpSpPr>
          <a:xfrm>
            <a:off x="5556651" y="194183"/>
            <a:ext cx="182880" cy="182880"/>
            <a:chOff x="4246499" y="807427"/>
            <a:chExt cx="210312" cy="21031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81BCF9-6925-CDC6-2294-1E67762B09BA}"/>
                </a:ext>
              </a:extLst>
            </p:cNvPr>
            <p:cNvGrpSpPr/>
            <p:nvPr/>
          </p:nvGrpSpPr>
          <p:grpSpPr>
            <a:xfrm>
              <a:off x="4246499" y="807427"/>
              <a:ext cx="210312" cy="210312"/>
              <a:chOff x="4130040" y="3571240"/>
              <a:chExt cx="228600" cy="2286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317C5D6-2B83-F0F6-4B54-EBFDC33C2FA1}"/>
                  </a:ext>
                </a:extLst>
              </p:cNvPr>
              <p:cNvSpPr/>
              <p:nvPr/>
            </p:nvSpPr>
            <p:spPr>
              <a:xfrm>
                <a:off x="4130040" y="3571240"/>
                <a:ext cx="228600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Receiver with solid fill">
                <a:extLst>
                  <a:ext uri="{FF2B5EF4-FFF2-40B4-BE49-F238E27FC236}">
                    <a16:creationId xmlns:a16="http://schemas.microsoft.com/office/drawing/2014/main" id="{1D7E080B-9697-631F-0462-E53DD59A5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66616" y="3607816"/>
                <a:ext cx="155448" cy="155448"/>
              </a:xfrm>
              <a:prstGeom prst="rect">
                <a:avLst/>
              </a:prstGeom>
            </p:spPr>
          </p:pic>
        </p:grpSp>
        <p:pic>
          <p:nvPicPr>
            <p:cNvPr id="63" name="Graphic 62" descr="Receiver with solid fill">
              <a:extLst>
                <a:ext uri="{FF2B5EF4-FFF2-40B4-BE49-F238E27FC236}">
                  <a16:creationId xmlns:a16="http://schemas.microsoft.com/office/drawing/2014/main" id="{E061D396-A1E7-613F-439B-E8514709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73931" y="834859"/>
              <a:ext cx="155448" cy="155448"/>
            </a:xfrm>
            <a:prstGeom prst="rect">
              <a:avLst/>
            </a:prstGeom>
          </p:spPr>
        </p:pic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AA2C2D-26A2-69B9-DB51-7467E405B2E3}"/>
              </a:ext>
            </a:extLst>
          </p:cNvPr>
          <p:cNvCxnSpPr>
            <a:cxnSpLocks/>
          </p:cNvCxnSpPr>
          <p:nvPr/>
        </p:nvCxnSpPr>
        <p:spPr>
          <a:xfrm>
            <a:off x="5412740" y="245852"/>
            <a:ext cx="0" cy="82296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CBDFD9A-0D33-62FF-CC61-73B4F4718892}"/>
              </a:ext>
            </a:extLst>
          </p:cNvPr>
          <p:cNvGrpSpPr/>
          <p:nvPr/>
        </p:nvGrpSpPr>
        <p:grpSpPr>
          <a:xfrm>
            <a:off x="5556651" y="877824"/>
            <a:ext cx="182880" cy="182880"/>
            <a:chOff x="5556651" y="877824"/>
            <a:chExt cx="182880" cy="182880"/>
          </a:xfrm>
        </p:grpSpPr>
        <p:sp>
          <p:nvSpPr>
            <p:cNvPr id="68" name="Oval 67">
              <a:hlinkClick r:id="rId15"/>
              <a:extLst>
                <a:ext uri="{FF2B5EF4-FFF2-40B4-BE49-F238E27FC236}">
                  <a16:creationId xmlns:a16="http://schemas.microsoft.com/office/drawing/2014/main" id="{9C60336E-53FA-1188-1199-A4BBE7728921}"/>
                </a:ext>
              </a:extLst>
            </p:cNvPr>
            <p:cNvSpPr/>
            <p:nvPr/>
          </p:nvSpPr>
          <p:spPr>
            <a:xfrm>
              <a:off x="5556651" y="87782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Graphic 68" descr="Monitor with solid fill">
              <a:hlinkClick r:id="rId15"/>
              <a:extLst>
                <a:ext uri="{FF2B5EF4-FFF2-40B4-BE49-F238E27FC236}">
                  <a16:creationId xmlns:a16="http://schemas.microsoft.com/office/drawing/2014/main" id="{5CB507D2-950F-670F-F450-138A250E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65795" y="886968"/>
              <a:ext cx="164592" cy="164592"/>
            </a:xfrm>
            <a:prstGeom prst="rect">
              <a:avLst/>
            </a:prstGeom>
          </p:spPr>
        </p:pic>
      </p:grpSp>
      <p:sp>
        <p:nvSpPr>
          <p:cNvPr id="4" name="Rectangle 3">
            <a:hlinkClick r:id="rId15"/>
            <a:extLst>
              <a:ext uri="{FF2B5EF4-FFF2-40B4-BE49-F238E27FC236}">
                <a16:creationId xmlns:a16="http://schemas.microsoft.com/office/drawing/2014/main" id="{1F967777-89DE-36BF-1A2C-D8AB72411BC5}"/>
              </a:ext>
            </a:extLst>
          </p:cNvPr>
          <p:cNvSpPr/>
          <p:nvPr/>
        </p:nvSpPr>
        <p:spPr>
          <a:xfrm>
            <a:off x="5780522" y="895742"/>
            <a:ext cx="137347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9"/>
            <a:extLst>
              <a:ext uri="{FF2B5EF4-FFF2-40B4-BE49-F238E27FC236}">
                <a16:creationId xmlns:a16="http://schemas.microsoft.com/office/drawing/2014/main" id="{BD523B1B-0BE6-9BCF-0946-9F5B5BA2F6BA}"/>
              </a:ext>
            </a:extLst>
          </p:cNvPr>
          <p:cNvSpPr/>
          <p:nvPr/>
        </p:nvSpPr>
        <p:spPr>
          <a:xfrm>
            <a:off x="5761469" y="657332"/>
            <a:ext cx="181662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98C24-39A8-D269-E495-D4D6BE2C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hlinkClick r:id="rId2"/>
            <a:extLst>
              <a:ext uri="{FF2B5EF4-FFF2-40B4-BE49-F238E27FC236}">
                <a16:creationId xmlns:a16="http://schemas.microsoft.com/office/drawing/2014/main" id="{F75B8527-656B-8856-2721-9557E50E1316}"/>
              </a:ext>
            </a:extLst>
          </p:cNvPr>
          <p:cNvSpPr/>
          <p:nvPr/>
        </p:nvSpPr>
        <p:spPr>
          <a:xfrm>
            <a:off x="342900" y="1188720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2D Robot Trajectory Visualizer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A7D93-5C7A-B1D8-139C-3B4EB5D6D5EF}"/>
              </a:ext>
            </a:extLst>
          </p:cNvPr>
          <p:cNvSpPr txBox="1"/>
          <p:nvPr/>
        </p:nvSpPr>
        <p:spPr>
          <a:xfrm>
            <a:off x="2875278" y="4170798"/>
            <a:ext cx="26162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I created the </a:t>
            </a:r>
            <a:r>
              <a:rPr lang="en-US" sz="1100" b="1" dirty="0"/>
              <a:t>Map Visualizer</a:t>
            </a:r>
            <a:r>
              <a:rPr lang="en-US" sz="1100" dirty="0"/>
              <a:t>, which inputs the 2D map data vector and dynamically sizes the grid that the map needs to be visualized on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Team members integrated their components together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0A6541-16E8-58A0-8569-7328EF009584}"/>
              </a:ext>
            </a:extLst>
          </p:cNvPr>
          <p:cNvSpPr txBox="1"/>
          <p:nvPr/>
        </p:nvSpPr>
        <p:spPr>
          <a:xfrm>
            <a:off x="5527040" y="4170798"/>
            <a:ext cx="19024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Created a program that reads a simple point robot trajectory and </a:t>
            </a:r>
            <a:r>
              <a:rPr lang="en-US" sz="1100" b="1" dirty="0"/>
              <a:t>visualizes</a:t>
            </a:r>
            <a:r>
              <a:rPr lang="en-US" sz="1100" dirty="0"/>
              <a:t> a cost map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pic>
        <p:nvPicPr>
          <p:cNvPr id="3" name="Picture 2" descr="A graph with a line and a line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943D5CE6-8A60-DA35-0E2A-408AD37DA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6" y="1585541"/>
            <a:ext cx="3518428" cy="2560320"/>
          </a:xfrm>
          <a:prstGeom prst="rect">
            <a:avLst/>
          </a:prstGeom>
        </p:spPr>
      </p:pic>
      <p:pic>
        <p:nvPicPr>
          <p:cNvPr id="8" name="Picture 7" descr="A graph with a yellow square and green line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4806A5E-20D7-A202-196B-CDCACE24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7" y="1585541"/>
            <a:ext cx="2546737" cy="256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0F197B-16B0-78B3-AE3F-AEC34A5123C3}"/>
              </a:ext>
            </a:extLst>
          </p:cNvPr>
          <p:cNvSpPr txBox="1"/>
          <p:nvPr/>
        </p:nvSpPr>
        <p:spPr>
          <a:xfrm>
            <a:off x="342900" y="4170798"/>
            <a:ext cx="24307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Work </a:t>
            </a:r>
            <a:r>
              <a:rPr lang="en-US" sz="1100" b="1" dirty="0"/>
              <a:t>collaboratively</a:t>
            </a:r>
            <a:r>
              <a:rPr lang="en-US" sz="1100" dirty="0"/>
              <a:t> in a team with four other people to create individual C++ source files to generate a graphic </a:t>
            </a:r>
            <a:r>
              <a:rPr lang="en-US" sz="1100" b="1" dirty="0"/>
              <a:t>user interface </a:t>
            </a:r>
            <a:r>
              <a:rPr lang="en-US" sz="1100" dirty="0"/>
              <a:t>that could plot the movements of a single point robot</a:t>
            </a:r>
          </a:p>
        </p:txBody>
      </p:sp>
      <p:sp>
        <p:nvSpPr>
          <p:cNvPr id="47" name="Rectangle 46">
            <a:hlinkClick r:id="rId5"/>
            <a:extLst>
              <a:ext uri="{FF2B5EF4-FFF2-40B4-BE49-F238E27FC236}">
                <a16:creationId xmlns:a16="http://schemas.microsoft.com/office/drawing/2014/main" id="{AA48F627-F967-7FD0-AB60-594192D21880}"/>
              </a:ext>
            </a:extLst>
          </p:cNvPr>
          <p:cNvSpPr/>
          <p:nvPr/>
        </p:nvSpPr>
        <p:spPr>
          <a:xfrm>
            <a:off x="342900" y="5750560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Optimal Design of a Bike Wrench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96BBB5-7D09-B780-D2F2-5934C15B1D3E}"/>
              </a:ext>
            </a:extLst>
          </p:cNvPr>
          <p:cNvSpPr txBox="1"/>
          <p:nvPr/>
        </p:nvSpPr>
        <p:spPr>
          <a:xfrm>
            <a:off x="2720339" y="8514198"/>
            <a:ext cx="29679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Using Ansys, parameterized the fillet radius and thickness, then analyzed their effects on stress, deformation, and mass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Performed </a:t>
            </a:r>
            <a:r>
              <a:rPr lang="en-US" sz="1100" b="1" dirty="0"/>
              <a:t>response surface optimization </a:t>
            </a:r>
            <a:r>
              <a:rPr lang="en-US" sz="1100" dirty="0"/>
              <a:t>and design of experiments to determine the optimal parameters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9DF33-9003-76BA-EF56-8155AFA9C702}"/>
              </a:ext>
            </a:extLst>
          </p:cNvPr>
          <p:cNvSpPr txBox="1"/>
          <p:nvPr/>
        </p:nvSpPr>
        <p:spPr>
          <a:xfrm>
            <a:off x="5688330" y="8514198"/>
            <a:ext cx="1747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Successfully minimized weight and </a:t>
            </a:r>
            <a:r>
              <a:rPr lang="en-US" sz="1100" b="1" dirty="0"/>
              <a:t>met design objectives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C66C5F-FC87-ED64-90AD-AED8F9FA87E3}"/>
              </a:ext>
            </a:extLst>
          </p:cNvPr>
          <p:cNvSpPr txBox="1"/>
          <p:nvPr/>
        </p:nvSpPr>
        <p:spPr>
          <a:xfrm>
            <a:off x="342900" y="8514198"/>
            <a:ext cx="2532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Optimize the design of a bike wrench to minimize mass while ensuring that maximum stress remains below 160 MPa and total deformation is under 1 mm</a:t>
            </a:r>
          </a:p>
        </p:txBody>
      </p:sp>
      <p:pic>
        <p:nvPicPr>
          <p:cNvPr id="51" name="Picture 50" descr="A colorful object with black dots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7957D633-489C-EE9D-30E0-827997D05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99" y="7402819"/>
            <a:ext cx="3566160" cy="1107933"/>
          </a:xfrm>
          <a:prstGeom prst="rect">
            <a:avLst/>
          </a:prstGeom>
        </p:spPr>
      </p:pic>
      <p:pic>
        <p:nvPicPr>
          <p:cNvPr id="52" name="Picture 51" descr="A colorful object with holes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AB3B6CA9-C161-8A77-871D-C7E7ABFD7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99" y="6204504"/>
            <a:ext cx="3566160" cy="1104331"/>
          </a:xfrm>
          <a:prstGeom prst="rect">
            <a:avLst/>
          </a:prstGeom>
        </p:spPr>
      </p:pic>
      <p:pic>
        <p:nvPicPr>
          <p:cNvPr id="54" name="Picture 53" descr="A green wrench with red point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B9A479AF-AC05-39E4-6F31-47BBA0D70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9" t="26942" r="17386" b="43571"/>
          <a:stretch>
            <a:fillRect/>
          </a:stretch>
        </p:blipFill>
        <p:spPr>
          <a:xfrm>
            <a:off x="342900" y="6390909"/>
            <a:ext cx="3141032" cy="731520"/>
          </a:xfrm>
          <a:prstGeom prst="rect">
            <a:avLst/>
          </a:prstGeom>
        </p:spPr>
      </p:pic>
      <p:pic>
        <p:nvPicPr>
          <p:cNvPr id="55" name="Picture 54" descr="A green plastic strip with holes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DA760C53-8667-E49F-62C1-B18E2D9EA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26798" r="10196" b="40552"/>
          <a:stretch>
            <a:fillRect/>
          </a:stretch>
        </p:blipFill>
        <p:spPr>
          <a:xfrm>
            <a:off x="417084" y="7636745"/>
            <a:ext cx="3051082" cy="6400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02EC158-91CA-5F33-7DAD-79852A02A6E7}"/>
              </a:ext>
            </a:extLst>
          </p:cNvPr>
          <p:cNvSpPr/>
          <p:nvPr/>
        </p:nvSpPr>
        <p:spPr>
          <a:xfrm>
            <a:off x="114300" y="118873"/>
            <a:ext cx="7543800" cy="100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A0200-A584-F640-53C9-89D754CF6C59}"/>
              </a:ext>
            </a:extLst>
          </p:cNvPr>
          <p:cNvSpPr txBox="1"/>
          <p:nvPr/>
        </p:nvSpPr>
        <p:spPr>
          <a:xfrm>
            <a:off x="114299" y="174226"/>
            <a:ext cx="4922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ptos Black" panose="020B0004020202020204" pitchFamily="34" charset="0"/>
              </a:rPr>
              <a:t>MANDY RAFFERTY</a:t>
            </a:r>
            <a:endParaRPr lang="en-US" sz="4000" dirty="0">
              <a:latin typeface="Aptos Black" panose="020B0004020202020204" pitchFamily="34" charset="0"/>
            </a:endParaRPr>
          </a:p>
          <a:p>
            <a:r>
              <a:rPr lang="en-US" sz="1200" b="1" dirty="0">
                <a:latin typeface="Aptos ExtraBold" panose="020F0502020204030204" pitchFamily="34" charset="0"/>
              </a:rPr>
              <a:t>MECHANICAL ENGINEERING AT CARNEGIE MELLON UNIVERSITY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00E27F-17A6-843D-E9CC-DCCAE258BBF4}"/>
              </a:ext>
            </a:extLst>
          </p:cNvPr>
          <p:cNvSpPr txBox="1"/>
          <p:nvPr/>
        </p:nvSpPr>
        <p:spPr>
          <a:xfrm>
            <a:off x="5688330" y="105571"/>
            <a:ext cx="196977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(412) 342-8962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mraffert@andrew.cmu.edu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linkedin.com/in/mandyrafferty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mandyrafferty.github.io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D2F2AA-5B5E-639C-8B92-352A4C4C6F14}"/>
              </a:ext>
            </a:extLst>
          </p:cNvPr>
          <p:cNvGrpSpPr/>
          <p:nvPr/>
        </p:nvGrpSpPr>
        <p:grpSpPr>
          <a:xfrm>
            <a:off x="5542935" y="636524"/>
            <a:ext cx="210312" cy="210312"/>
            <a:chOff x="5542935" y="636524"/>
            <a:chExt cx="210312" cy="21031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C18E809-2BC8-F8CE-D824-F41A3708DF58}"/>
                </a:ext>
              </a:extLst>
            </p:cNvPr>
            <p:cNvSpPr/>
            <p:nvPr/>
          </p:nvSpPr>
          <p:spPr>
            <a:xfrm>
              <a:off x="5551157" y="646676"/>
              <a:ext cx="194733" cy="1947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hlinkClick r:id="rId10"/>
              <a:extLst>
                <a:ext uri="{FF2B5EF4-FFF2-40B4-BE49-F238E27FC236}">
                  <a16:creationId xmlns:a16="http://schemas.microsoft.com/office/drawing/2014/main" id="{9C02B6B2-9469-1F45-B661-3DFFB2CA8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2935" y="636524"/>
              <a:ext cx="210312" cy="21031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6163DE-6E1C-B999-A7D7-7ABE385AF62F}"/>
              </a:ext>
            </a:extLst>
          </p:cNvPr>
          <p:cNvGrpSpPr/>
          <p:nvPr/>
        </p:nvGrpSpPr>
        <p:grpSpPr>
          <a:xfrm>
            <a:off x="5556651" y="421563"/>
            <a:ext cx="182880" cy="182880"/>
            <a:chOff x="3014980" y="2733040"/>
            <a:chExt cx="228600" cy="228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5CD13C-DB4A-32C2-A7B1-3B14F15CC103}"/>
                </a:ext>
              </a:extLst>
            </p:cNvPr>
            <p:cNvSpPr/>
            <p:nvPr/>
          </p:nvSpPr>
          <p:spPr>
            <a:xfrm>
              <a:off x="3014980" y="273304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Envelope with solid fill">
              <a:extLst>
                <a:ext uri="{FF2B5EF4-FFF2-40B4-BE49-F238E27FC236}">
                  <a16:creationId xmlns:a16="http://schemas.microsoft.com/office/drawing/2014/main" id="{7B75A9ED-79E1-9689-538D-D319986B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573" t="18333" r="5573" b="18333"/>
            <a:stretch>
              <a:fillRect/>
            </a:stretch>
          </p:blipFill>
          <p:spPr>
            <a:xfrm>
              <a:off x="3037840" y="2780172"/>
              <a:ext cx="182880" cy="13035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DDDD3E-3F0C-31C5-BDCA-8BF78A2D1233}"/>
              </a:ext>
            </a:extLst>
          </p:cNvPr>
          <p:cNvGrpSpPr/>
          <p:nvPr/>
        </p:nvGrpSpPr>
        <p:grpSpPr>
          <a:xfrm>
            <a:off x="5556651" y="194183"/>
            <a:ext cx="182880" cy="182880"/>
            <a:chOff x="4246499" y="807427"/>
            <a:chExt cx="210312" cy="21031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B94CC9F-70DB-C602-891B-F4A06D7C746D}"/>
                </a:ext>
              </a:extLst>
            </p:cNvPr>
            <p:cNvGrpSpPr/>
            <p:nvPr/>
          </p:nvGrpSpPr>
          <p:grpSpPr>
            <a:xfrm>
              <a:off x="4246499" y="807427"/>
              <a:ext cx="210312" cy="210312"/>
              <a:chOff x="4130040" y="3571240"/>
              <a:chExt cx="228600" cy="2286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17AECC0-58BD-5CD8-1DD8-7E53BB677BFC}"/>
                  </a:ext>
                </a:extLst>
              </p:cNvPr>
              <p:cNvSpPr/>
              <p:nvPr/>
            </p:nvSpPr>
            <p:spPr>
              <a:xfrm>
                <a:off x="4130040" y="3571240"/>
                <a:ext cx="228600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Receiver with solid fill">
                <a:extLst>
                  <a:ext uri="{FF2B5EF4-FFF2-40B4-BE49-F238E27FC236}">
                    <a16:creationId xmlns:a16="http://schemas.microsoft.com/office/drawing/2014/main" id="{4CF1369E-11AC-61ED-5126-CD834CC12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166616" y="3607816"/>
                <a:ext cx="155448" cy="155448"/>
              </a:xfrm>
              <a:prstGeom prst="rect">
                <a:avLst/>
              </a:prstGeom>
            </p:spPr>
          </p:pic>
        </p:grpSp>
        <p:pic>
          <p:nvPicPr>
            <p:cNvPr id="37" name="Graphic 36" descr="Receiver with solid fill">
              <a:extLst>
                <a:ext uri="{FF2B5EF4-FFF2-40B4-BE49-F238E27FC236}">
                  <a16:creationId xmlns:a16="http://schemas.microsoft.com/office/drawing/2014/main" id="{BA8D768B-2877-7454-2B1E-10285AC88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73931" y="834859"/>
              <a:ext cx="155448" cy="155448"/>
            </a:xfrm>
            <a:prstGeom prst="rect">
              <a:avLst/>
            </a:prstGeom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BD7887-7DB5-318F-A446-252D1C7F23B9}"/>
              </a:ext>
            </a:extLst>
          </p:cNvPr>
          <p:cNvCxnSpPr>
            <a:cxnSpLocks/>
          </p:cNvCxnSpPr>
          <p:nvPr/>
        </p:nvCxnSpPr>
        <p:spPr>
          <a:xfrm>
            <a:off x="5412740" y="245852"/>
            <a:ext cx="0" cy="82296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8EBDA2-5AE4-CFE8-777F-2AE51C6AD5F3}"/>
              </a:ext>
            </a:extLst>
          </p:cNvPr>
          <p:cNvGrpSpPr/>
          <p:nvPr/>
        </p:nvGrpSpPr>
        <p:grpSpPr>
          <a:xfrm>
            <a:off x="5556651" y="877824"/>
            <a:ext cx="182880" cy="182880"/>
            <a:chOff x="5556651" y="877824"/>
            <a:chExt cx="182880" cy="182880"/>
          </a:xfrm>
        </p:grpSpPr>
        <p:sp>
          <p:nvSpPr>
            <p:cNvPr id="42" name="Oval 41">
              <a:hlinkClick r:id="rId16"/>
              <a:extLst>
                <a:ext uri="{FF2B5EF4-FFF2-40B4-BE49-F238E27FC236}">
                  <a16:creationId xmlns:a16="http://schemas.microsoft.com/office/drawing/2014/main" id="{33219861-11B8-45C0-607C-45A53A5AAEAB}"/>
                </a:ext>
              </a:extLst>
            </p:cNvPr>
            <p:cNvSpPr/>
            <p:nvPr/>
          </p:nvSpPr>
          <p:spPr>
            <a:xfrm>
              <a:off x="5556651" y="87782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Graphic 42" descr="Monitor with solid fill">
              <a:hlinkClick r:id="rId16"/>
              <a:extLst>
                <a:ext uri="{FF2B5EF4-FFF2-40B4-BE49-F238E27FC236}">
                  <a16:creationId xmlns:a16="http://schemas.microsoft.com/office/drawing/2014/main" id="{814B4C38-7169-50F3-6214-55B0F251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565795" y="886968"/>
              <a:ext cx="164592" cy="164592"/>
            </a:xfrm>
            <a:prstGeom prst="rect">
              <a:avLst/>
            </a:prstGeom>
          </p:spPr>
        </p:pic>
      </p:grpSp>
      <p:sp>
        <p:nvSpPr>
          <p:cNvPr id="44" name="Rectangle 43">
            <a:hlinkClick r:id="rId16"/>
            <a:extLst>
              <a:ext uri="{FF2B5EF4-FFF2-40B4-BE49-F238E27FC236}">
                <a16:creationId xmlns:a16="http://schemas.microsoft.com/office/drawing/2014/main" id="{241584E8-4927-8BF5-4669-8ECB8CFB8A14}"/>
              </a:ext>
            </a:extLst>
          </p:cNvPr>
          <p:cNvSpPr/>
          <p:nvPr/>
        </p:nvSpPr>
        <p:spPr>
          <a:xfrm>
            <a:off x="5780522" y="895742"/>
            <a:ext cx="137347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0"/>
            <a:extLst>
              <a:ext uri="{FF2B5EF4-FFF2-40B4-BE49-F238E27FC236}">
                <a16:creationId xmlns:a16="http://schemas.microsoft.com/office/drawing/2014/main" id="{056FA46F-C5EC-17B2-7F26-33990528DB9E}"/>
              </a:ext>
            </a:extLst>
          </p:cNvPr>
          <p:cNvSpPr/>
          <p:nvPr/>
        </p:nvSpPr>
        <p:spPr>
          <a:xfrm>
            <a:off x="5761469" y="657332"/>
            <a:ext cx="181662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8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64C2-8427-79BA-1B17-8915040D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hlinkClick r:id="rId2"/>
            <a:extLst>
              <a:ext uri="{FF2B5EF4-FFF2-40B4-BE49-F238E27FC236}">
                <a16:creationId xmlns:a16="http://schemas.microsoft.com/office/drawing/2014/main" id="{B686758E-39D5-7058-5F9F-425E16F53650}"/>
              </a:ext>
            </a:extLst>
          </p:cNvPr>
          <p:cNvSpPr/>
          <p:nvPr/>
        </p:nvSpPr>
        <p:spPr>
          <a:xfrm>
            <a:off x="342900" y="1188720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Jewelry Box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D25397-CEE4-4803-5DA5-3BFAC06D477E}"/>
              </a:ext>
            </a:extLst>
          </p:cNvPr>
          <p:cNvSpPr txBox="1"/>
          <p:nvPr/>
        </p:nvSpPr>
        <p:spPr>
          <a:xfrm>
            <a:off x="2423161" y="3493888"/>
            <a:ext cx="27735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Created a cardboard prototype to test design concepts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Developed a CAD assembly in </a:t>
            </a:r>
            <a:r>
              <a:rPr lang="en-US" sz="1100" b="1" dirty="0"/>
              <a:t>SolidWorks</a:t>
            </a:r>
            <a:r>
              <a:rPr lang="en-US" sz="1100" dirty="0"/>
              <a:t> to ensure pieces fit together and to create files for laser cutting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A8E7D2-800A-65F9-6165-B9BD67CF92DE}"/>
              </a:ext>
            </a:extLst>
          </p:cNvPr>
          <p:cNvSpPr txBox="1"/>
          <p:nvPr/>
        </p:nvSpPr>
        <p:spPr>
          <a:xfrm>
            <a:off x="5300882" y="3493888"/>
            <a:ext cx="2135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Designed a jewelry box with a multiple compartments for organization with dimensions small enough to be portable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4E8A7-42FD-8A1B-AB30-B313646DE373}"/>
              </a:ext>
            </a:extLst>
          </p:cNvPr>
          <p:cNvSpPr txBox="1"/>
          <p:nvPr/>
        </p:nvSpPr>
        <p:spPr>
          <a:xfrm>
            <a:off x="342900" y="3493888"/>
            <a:ext cx="2049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To fabricate a product of your choice that makes you or someone else happy</a:t>
            </a:r>
          </a:p>
        </p:txBody>
      </p:sp>
      <p:pic>
        <p:nvPicPr>
          <p:cNvPr id="59" name="Picture 58" descr="A cardboard box on a green mat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E9614EC3-3FF4-30FA-D68E-0A146E850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2728" r="7096" b="6628"/>
          <a:stretch>
            <a:fillRect/>
          </a:stretch>
        </p:blipFill>
        <p:spPr>
          <a:xfrm>
            <a:off x="436912" y="1626825"/>
            <a:ext cx="2088091" cy="1828800"/>
          </a:xfrm>
          <a:prstGeom prst="rect">
            <a:avLst/>
          </a:prstGeom>
        </p:spPr>
      </p:pic>
      <p:pic>
        <p:nvPicPr>
          <p:cNvPr id="61" name="Picture 60" descr="A brown box with open li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9AA8694D-86BA-1B81-72DF-CB64C99E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b="14835"/>
          <a:stretch>
            <a:fillRect/>
          </a:stretch>
        </p:blipFill>
        <p:spPr>
          <a:xfrm>
            <a:off x="2623822" y="1626825"/>
            <a:ext cx="2641841" cy="1828800"/>
          </a:xfrm>
          <a:prstGeom prst="rect">
            <a:avLst/>
          </a:prstGeom>
        </p:spPr>
      </p:pic>
      <p:pic>
        <p:nvPicPr>
          <p:cNvPr id="63" name="Picture 62" descr="A wooden box with a li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72F72985-03B0-2540-6525-6274821D8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t="9071" r="13823" b="5728"/>
          <a:stretch>
            <a:fillRect/>
          </a:stretch>
        </p:blipFill>
        <p:spPr>
          <a:xfrm>
            <a:off x="5364481" y="1626825"/>
            <a:ext cx="1971007" cy="18288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374966E-35AE-46D6-CD49-A6A9E3C724DC}"/>
              </a:ext>
            </a:extLst>
          </p:cNvPr>
          <p:cNvSpPr txBox="1"/>
          <p:nvPr/>
        </p:nvSpPr>
        <p:spPr>
          <a:xfrm>
            <a:off x="2686940" y="7874118"/>
            <a:ext cx="2277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How?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Conceptualized multiple design ideas through </a:t>
            </a:r>
            <a:r>
              <a:rPr lang="en-US" sz="1100" b="1" dirty="0"/>
              <a:t>sketching</a:t>
            </a:r>
            <a:r>
              <a:rPr lang="en-US" sz="1100" dirty="0"/>
              <a:t> and </a:t>
            </a:r>
            <a:r>
              <a:rPr lang="en-US" sz="1100" b="1" dirty="0"/>
              <a:t>prototyping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Created rough prototypes from paper and cardboard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3E066D-E93D-5667-2605-CFB901BEA178}"/>
              </a:ext>
            </a:extLst>
          </p:cNvPr>
          <p:cNvSpPr txBox="1"/>
          <p:nvPr/>
        </p:nvSpPr>
        <p:spPr>
          <a:xfrm>
            <a:off x="4964430" y="7874118"/>
            <a:ext cx="246507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Results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Designed a gift box than transformed into a picture frame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/>
              <a:t>Tool-free assembly </a:t>
            </a:r>
            <a:r>
              <a:rPr lang="en-US" sz="1100" dirty="0"/>
              <a:t>utilizing a tab and slot mechanism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Eco-friendly construction using only paper materials without adhesives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ABAE86-D8FD-D4CC-D560-578A67E152DC}"/>
              </a:ext>
            </a:extLst>
          </p:cNvPr>
          <p:cNvSpPr txBox="1"/>
          <p:nvPr/>
        </p:nvSpPr>
        <p:spPr>
          <a:xfrm>
            <a:off x="342900" y="7874118"/>
            <a:ext cx="2239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What?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/>
              <a:t>To design and fabricate a </a:t>
            </a:r>
            <a:r>
              <a:rPr lang="en-US" sz="1100" b="1" dirty="0"/>
              <a:t>dual-purpose container </a:t>
            </a:r>
            <a:r>
              <a:rPr lang="en-US" sz="1100" dirty="0"/>
              <a:t>that can transform from a takeout box (or similar container) into a secondary useful object without requiring additional tools or adhesives</a:t>
            </a:r>
          </a:p>
        </p:txBody>
      </p:sp>
      <p:pic>
        <p:nvPicPr>
          <p:cNvPr id="73" name="Picture 72">
            <a:hlinkClick r:id="rId6"/>
            <a:extLst>
              <a:ext uri="{FF2B5EF4-FFF2-40B4-BE49-F238E27FC236}">
                <a16:creationId xmlns:a16="http://schemas.microsoft.com/office/drawing/2014/main" id="{970213F9-AA9F-F392-50E8-3DDC72E448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12" b="6312"/>
          <a:stretch>
            <a:fillRect/>
          </a:stretch>
        </p:blipFill>
        <p:spPr>
          <a:xfrm>
            <a:off x="814673" y="5706807"/>
            <a:ext cx="2934098" cy="2103120"/>
          </a:xfrm>
          <a:prstGeom prst="rect">
            <a:avLst/>
          </a:prstGeom>
        </p:spPr>
      </p:pic>
      <p:pic>
        <p:nvPicPr>
          <p:cNvPr id="75" name="Picture 74" descr="A red box with a white frame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007E5ABF-3B11-C0FB-0A33-E08511DCE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68" y="5706807"/>
            <a:ext cx="2804160" cy="2103120"/>
          </a:xfrm>
          <a:prstGeom prst="rect">
            <a:avLst/>
          </a:prstGeom>
        </p:spPr>
      </p:pic>
      <p:sp>
        <p:nvSpPr>
          <p:cNvPr id="79" name="Rectangle 78">
            <a:hlinkClick r:id="rId6"/>
            <a:extLst>
              <a:ext uri="{FF2B5EF4-FFF2-40B4-BE49-F238E27FC236}">
                <a16:creationId xmlns:a16="http://schemas.microsoft.com/office/drawing/2014/main" id="{43C43CC5-10FA-D673-D48E-BD0D03B79105}"/>
              </a:ext>
            </a:extLst>
          </p:cNvPr>
          <p:cNvSpPr/>
          <p:nvPr/>
        </p:nvSpPr>
        <p:spPr>
          <a:xfrm>
            <a:off x="342900" y="5288398"/>
            <a:ext cx="708660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ptos ExtraBold" panose="020B0004020202020204" pitchFamily="34" charset="0"/>
              </a:rPr>
              <a:t>Multi-Purpose Packaging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DD7AF4-DE27-4E2A-5AD0-70F7D64CEA74}"/>
              </a:ext>
            </a:extLst>
          </p:cNvPr>
          <p:cNvSpPr/>
          <p:nvPr/>
        </p:nvSpPr>
        <p:spPr>
          <a:xfrm>
            <a:off x="114300" y="118873"/>
            <a:ext cx="7543800" cy="100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70F028-9B0D-E67F-C5F1-70FEB4C2C4E5}"/>
              </a:ext>
            </a:extLst>
          </p:cNvPr>
          <p:cNvSpPr txBox="1"/>
          <p:nvPr/>
        </p:nvSpPr>
        <p:spPr>
          <a:xfrm>
            <a:off x="114299" y="174226"/>
            <a:ext cx="4922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ptos Black" panose="020B0004020202020204" pitchFamily="34" charset="0"/>
              </a:rPr>
              <a:t>MANDY RAFFERTY</a:t>
            </a:r>
            <a:endParaRPr lang="en-US" sz="4000" dirty="0">
              <a:latin typeface="Aptos Black" panose="020B0004020202020204" pitchFamily="34" charset="0"/>
            </a:endParaRPr>
          </a:p>
          <a:p>
            <a:r>
              <a:rPr lang="en-US" sz="1200" b="1" dirty="0">
                <a:latin typeface="Aptos ExtraBold" panose="020F0502020204030204" pitchFamily="34" charset="0"/>
              </a:rPr>
              <a:t>MECHANICAL ENGINEERING AT CARNEGIE MELLON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8BA1C-EE91-822E-6456-72CA486A27F6}"/>
              </a:ext>
            </a:extLst>
          </p:cNvPr>
          <p:cNvSpPr txBox="1"/>
          <p:nvPr/>
        </p:nvSpPr>
        <p:spPr>
          <a:xfrm>
            <a:off x="5688330" y="105571"/>
            <a:ext cx="1969770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(412) 342-8962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mraffert@andrew.cmu.edu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linkedin.com/in/mandyrafferty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mandyrafferty.github.io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9A681-F090-08D6-E747-23FE3DECCFA6}"/>
              </a:ext>
            </a:extLst>
          </p:cNvPr>
          <p:cNvGrpSpPr/>
          <p:nvPr/>
        </p:nvGrpSpPr>
        <p:grpSpPr>
          <a:xfrm>
            <a:off x="5542935" y="636524"/>
            <a:ext cx="210312" cy="210312"/>
            <a:chOff x="5542935" y="636524"/>
            <a:chExt cx="210312" cy="2103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EDF42D-FA13-6744-C50D-2763C575FBE4}"/>
                </a:ext>
              </a:extLst>
            </p:cNvPr>
            <p:cNvSpPr/>
            <p:nvPr/>
          </p:nvSpPr>
          <p:spPr>
            <a:xfrm>
              <a:off x="5551157" y="646676"/>
              <a:ext cx="194733" cy="1947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hlinkClick r:id="rId9"/>
              <a:extLst>
                <a:ext uri="{FF2B5EF4-FFF2-40B4-BE49-F238E27FC236}">
                  <a16:creationId xmlns:a16="http://schemas.microsoft.com/office/drawing/2014/main" id="{DF38A5ED-CCAD-59A1-B58E-DC035C11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2935" y="636524"/>
              <a:ext cx="210312" cy="21031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5FFF19-AA0F-166E-1C9A-C052C1832A83}"/>
              </a:ext>
            </a:extLst>
          </p:cNvPr>
          <p:cNvGrpSpPr/>
          <p:nvPr/>
        </p:nvGrpSpPr>
        <p:grpSpPr>
          <a:xfrm>
            <a:off x="5556651" y="421563"/>
            <a:ext cx="182880" cy="182880"/>
            <a:chOff x="3014980" y="2733040"/>
            <a:chExt cx="228600" cy="2286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6CE126-3B44-4BEB-F8E5-7382D516916D}"/>
                </a:ext>
              </a:extLst>
            </p:cNvPr>
            <p:cNvSpPr/>
            <p:nvPr/>
          </p:nvSpPr>
          <p:spPr>
            <a:xfrm>
              <a:off x="3014980" y="273304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Envelope with solid fill">
              <a:extLst>
                <a:ext uri="{FF2B5EF4-FFF2-40B4-BE49-F238E27FC236}">
                  <a16:creationId xmlns:a16="http://schemas.microsoft.com/office/drawing/2014/main" id="{FC6A0D1B-A534-DCFE-2B3C-14F8E791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573" t="18333" r="5573" b="18333"/>
            <a:stretch>
              <a:fillRect/>
            </a:stretch>
          </p:blipFill>
          <p:spPr>
            <a:xfrm>
              <a:off x="3037840" y="2780172"/>
              <a:ext cx="182880" cy="13035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ED29DE-62E1-3428-E7C6-1BBA41ACF4DE}"/>
              </a:ext>
            </a:extLst>
          </p:cNvPr>
          <p:cNvGrpSpPr/>
          <p:nvPr/>
        </p:nvGrpSpPr>
        <p:grpSpPr>
          <a:xfrm>
            <a:off x="5556651" y="194183"/>
            <a:ext cx="182880" cy="182880"/>
            <a:chOff x="4246499" y="807427"/>
            <a:chExt cx="210312" cy="2103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B2E54E-3FFC-7AC4-7A6A-8EA28A2D7BC0}"/>
                </a:ext>
              </a:extLst>
            </p:cNvPr>
            <p:cNvGrpSpPr/>
            <p:nvPr/>
          </p:nvGrpSpPr>
          <p:grpSpPr>
            <a:xfrm>
              <a:off x="4246499" y="807427"/>
              <a:ext cx="210312" cy="210312"/>
              <a:chOff x="4130040" y="3571240"/>
              <a:chExt cx="228600" cy="2286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E2F2D76-FD21-162F-B651-6F5261EBF85F}"/>
                  </a:ext>
                </a:extLst>
              </p:cNvPr>
              <p:cNvSpPr/>
              <p:nvPr/>
            </p:nvSpPr>
            <p:spPr>
              <a:xfrm>
                <a:off x="4130040" y="3571240"/>
                <a:ext cx="228600" cy="2286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Receiver with solid fill">
                <a:extLst>
                  <a:ext uri="{FF2B5EF4-FFF2-40B4-BE49-F238E27FC236}">
                    <a16:creationId xmlns:a16="http://schemas.microsoft.com/office/drawing/2014/main" id="{FCA33B19-891D-A880-8AEC-5AFC5F2D7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166616" y="3607816"/>
                <a:ext cx="155448" cy="155448"/>
              </a:xfrm>
              <a:prstGeom prst="rect">
                <a:avLst/>
              </a:prstGeom>
            </p:spPr>
          </p:pic>
        </p:grpSp>
        <p:pic>
          <p:nvPicPr>
            <p:cNvPr id="35" name="Graphic 34" descr="Receiver with solid fill">
              <a:extLst>
                <a:ext uri="{FF2B5EF4-FFF2-40B4-BE49-F238E27FC236}">
                  <a16:creationId xmlns:a16="http://schemas.microsoft.com/office/drawing/2014/main" id="{D6B0181F-18C0-FEA7-3EB9-CF87E8EEF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73931" y="834859"/>
              <a:ext cx="155448" cy="155448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1BC2EE-4F7C-A96A-D180-B0139ABF92D1}"/>
              </a:ext>
            </a:extLst>
          </p:cNvPr>
          <p:cNvCxnSpPr>
            <a:cxnSpLocks/>
          </p:cNvCxnSpPr>
          <p:nvPr/>
        </p:nvCxnSpPr>
        <p:spPr>
          <a:xfrm>
            <a:off x="5412740" y="245852"/>
            <a:ext cx="0" cy="82296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E1E354-0CD3-10C3-AB67-1768EEE0D540}"/>
              </a:ext>
            </a:extLst>
          </p:cNvPr>
          <p:cNvGrpSpPr/>
          <p:nvPr/>
        </p:nvGrpSpPr>
        <p:grpSpPr>
          <a:xfrm>
            <a:off x="5556651" y="877824"/>
            <a:ext cx="182880" cy="182880"/>
            <a:chOff x="5556651" y="877824"/>
            <a:chExt cx="182880" cy="182880"/>
          </a:xfrm>
        </p:grpSpPr>
        <p:sp>
          <p:nvSpPr>
            <p:cNvPr id="40" name="Oval 39">
              <a:hlinkClick r:id="rId15"/>
              <a:extLst>
                <a:ext uri="{FF2B5EF4-FFF2-40B4-BE49-F238E27FC236}">
                  <a16:creationId xmlns:a16="http://schemas.microsoft.com/office/drawing/2014/main" id="{73039EB4-A62D-73C6-9441-36202CE2FEFC}"/>
                </a:ext>
              </a:extLst>
            </p:cNvPr>
            <p:cNvSpPr/>
            <p:nvPr/>
          </p:nvSpPr>
          <p:spPr>
            <a:xfrm>
              <a:off x="5556651" y="87782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Graphic 40" descr="Monitor with solid fill">
              <a:hlinkClick r:id="rId15"/>
              <a:extLst>
                <a:ext uri="{FF2B5EF4-FFF2-40B4-BE49-F238E27FC236}">
                  <a16:creationId xmlns:a16="http://schemas.microsoft.com/office/drawing/2014/main" id="{96221A10-1B73-F409-B093-F009C2FC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65795" y="886968"/>
              <a:ext cx="164592" cy="164592"/>
            </a:xfrm>
            <a:prstGeom prst="rect">
              <a:avLst/>
            </a:prstGeom>
          </p:spPr>
        </p:pic>
      </p:grpSp>
      <p:sp>
        <p:nvSpPr>
          <p:cNvPr id="42" name="Rectangle 41">
            <a:hlinkClick r:id="rId15"/>
            <a:extLst>
              <a:ext uri="{FF2B5EF4-FFF2-40B4-BE49-F238E27FC236}">
                <a16:creationId xmlns:a16="http://schemas.microsoft.com/office/drawing/2014/main" id="{BCC6900F-7BD2-7EB5-7329-E1F2C53C2540}"/>
              </a:ext>
            </a:extLst>
          </p:cNvPr>
          <p:cNvSpPr/>
          <p:nvPr/>
        </p:nvSpPr>
        <p:spPr>
          <a:xfrm>
            <a:off x="5780522" y="895742"/>
            <a:ext cx="137347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Click r:id="rId9"/>
            <a:extLst>
              <a:ext uri="{FF2B5EF4-FFF2-40B4-BE49-F238E27FC236}">
                <a16:creationId xmlns:a16="http://schemas.microsoft.com/office/drawing/2014/main" id="{4BCC1974-C3E8-056F-4971-2C256BC17CBF}"/>
              </a:ext>
            </a:extLst>
          </p:cNvPr>
          <p:cNvSpPr/>
          <p:nvPr/>
        </p:nvSpPr>
        <p:spPr>
          <a:xfrm>
            <a:off x="5761469" y="657332"/>
            <a:ext cx="1816621" cy="15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0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560</Words>
  <Application>Microsoft Office PowerPoint</Application>
  <PresentationFormat>Custom</PresentationFormat>
  <Paragraphs>71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Black</vt:lpstr>
      <vt:lpstr>Aptos Display</vt:lpstr>
      <vt:lpstr>Aptos ExtraBold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Mandy Rafferty</dc:creator>
  <cp:lastModifiedBy>Mandy Rafferty</cp:lastModifiedBy>
  <cp:revision>35</cp:revision>
  <dcterms:created xsi:type="dcterms:W3CDTF">2025-08-28T20:22:11Z</dcterms:created>
  <dcterms:modified xsi:type="dcterms:W3CDTF">2025-12-23T00:14:39Z</dcterms:modified>
</cp:coreProperties>
</file>